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Raleway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Lat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ato-bold.fntdata"/><Relationship Id="rId82" Type="http://schemas.openxmlformats.org/officeDocument/2006/relationships/font" Target="fonts/Lato-boldItalic.fntdata"/><Relationship Id="rId81" Type="http://schemas.openxmlformats.org/officeDocument/2006/relationships/font" Target="fonts/La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-italic.fntdata"/><Relationship Id="rId72" Type="http://schemas.openxmlformats.org/officeDocument/2006/relationships/font" Target="fonts/Raleway-bold.fntdata"/><Relationship Id="rId31" Type="http://schemas.openxmlformats.org/officeDocument/2006/relationships/slide" Target="slides/slide25.xml"/><Relationship Id="rId75" Type="http://schemas.openxmlformats.org/officeDocument/2006/relationships/font" Target="fonts/Roboto-regular.fntdata"/><Relationship Id="rId30" Type="http://schemas.openxmlformats.org/officeDocument/2006/relationships/slide" Target="slides/slide24.xml"/><Relationship Id="rId74" Type="http://schemas.openxmlformats.org/officeDocument/2006/relationships/font" Target="fonts/Raleway-boldItalic.fntdata"/><Relationship Id="rId33" Type="http://schemas.openxmlformats.org/officeDocument/2006/relationships/slide" Target="slides/slide27.xml"/><Relationship Id="rId77" Type="http://schemas.openxmlformats.org/officeDocument/2006/relationships/font" Target="fonts/Roboto-italic.fntdata"/><Relationship Id="rId32" Type="http://schemas.openxmlformats.org/officeDocument/2006/relationships/slide" Target="slides/slide26.xml"/><Relationship Id="rId76" Type="http://schemas.openxmlformats.org/officeDocument/2006/relationships/font" Target="fonts/Roboto-bold.fntdata"/><Relationship Id="rId35" Type="http://schemas.openxmlformats.org/officeDocument/2006/relationships/slide" Target="slides/slide29.xml"/><Relationship Id="rId79" Type="http://schemas.openxmlformats.org/officeDocument/2006/relationships/font" Target="fonts/Lato-regular.fntdata"/><Relationship Id="rId34" Type="http://schemas.openxmlformats.org/officeDocument/2006/relationships/slide" Target="slides/slide28.xml"/><Relationship Id="rId78" Type="http://schemas.openxmlformats.org/officeDocument/2006/relationships/font" Target="fonts/Roboto-boldItalic.fntdata"/><Relationship Id="rId71" Type="http://schemas.openxmlformats.org/officeDocument/2006/relationships/font" Target="fonts/Raleway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59f472c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59f472c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59f472c8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59f472c8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59f472c8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59f472c8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9f472c8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59f472c8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59f472c8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59f472c8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59f472c8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59f472c8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59f472c8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59f472c8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59f472c8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59f472c8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59f472c8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59f472c8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59f472c8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59f472c8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59f472c8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59f472c8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59f472c8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59f472c8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59f472c8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59f472c8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59f472c8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59f472c8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59f472c8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59f472c8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59f472c8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59f472c8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59f472c8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59f472c8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59f472c8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59f472c8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59f472c88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59f472c88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59f472c8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59f472c8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59f472c8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59f472c8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59f472c8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59f472c8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b91ae1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b91ae1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59f472c8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59f472c8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59f472c8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59f472c8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59f472c8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59f472c8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59f472c88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59f472c8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59f472c8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59f472c8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59f472c8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59f472c8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59f472c88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59f472c8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59f472c88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59f472c88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59f472c8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59f472c8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59f472c88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59f472c88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6b91ae11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6b91ae11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59f472c88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59f472c88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59f472c88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59f472c88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59f472c88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59f472c88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59f472c88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59f472c88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59f472c88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59f472c8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59f472c88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59f472c88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59f472c88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59f472c88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59f472c88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59f472c88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59f472c88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59f472c88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59f472c88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59f472c88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59f472c8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59f472c8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59f472c8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59f472c8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59f472c88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59f472c88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59f472c88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59f472c88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59f472c88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59f472c8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59f472c88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59f472c88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59f472c88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59f472c88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59f472c88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59f472c88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59f472c8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59f472c8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59f472c88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59f472c88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59f472c88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59f472c88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6b91ae1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6b91ae1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59f472c88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59f472c88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59f472c88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59f472c88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59f472c88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59f472c88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6b91ae11f_1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6b91ae11f_1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6b91ae11f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6b91ae11f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9f472c8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59f472c8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9f472c8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9f472c8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59f472c8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59f472c8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neo4j.org/download" TargetMode="External"/><Relationship Id="rId4" Type="http://schemas.openxmlformats.org/officeDocument/2006/relationships/hyperlink" Target="https://neo4j.com/sandbox-v2/#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neo4j.org/download" TargetMode="External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ww.neo4j.org/download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www.neo4j.org/downloa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804150" y="1788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0"/>
              <a:t>Neo4j</a:t>
            </a:r>
            <a:endParaRPr sz="10500"/>
          </a:p>
        </p:txBody>
      </p:sp>
      <p:sp>
        <p:nvSpPr>
          <p:cNvPr id="132" name="Google Shape;132;p25"/>
          <p:cNvSpPr txBox="1"/>
          <p:nvPr/>
        </p:nvSpPr>
        <p:spPr>
          <a:xfrm>
            <a:off x="6929750" y="4114100"/>
            <a:ext cx="2050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Altotech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1186650" y="1995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Neo4j technology</a:t>
            </a:r>
            <a:endParaRPr sz="6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Graphing Database Concepts</a:t>
            </a:r>
            <a:endParaRPr sz="3000"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138" y="1311900"/>
            <a:ext cx="4283726" cy="37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6"/>
          <p:cNvPicPr preferRelativeResize="0"/>
          <p:nvPr/>
        </p:nvPicPr>
        <p:blipFill rotWithShape="1">
          <a:blip r:embed="rId3">
            <a:alphaModFix/>
          </a:blip>
          <a:srcRect b="0" l="0" r="0" t="6620"/>
          <a:stretch/>
        </p:blipFill>
        <p:spPr>
          <a:xfrm>
            <a:off x="1142400" y="1388725"/>
            <a:ext cx="7164025" cy="352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 rotWithShape="1">
          <a:blip r:embed="rId3">
            <a:alphaModFix/>
          </a:blip>
          <a:srcRect b="0" l="6803" r="0" t="5544"/>
          <a:stretch/>
        </p:blipFill>
        <p:spPr>
          <a:xfrm>
            <a:off x="1667375" y="979775"/>
            <a:ext cx="7304375" cy="40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150" y="1036125"/>
            <a:ext cx="6055299" cy="37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400" y="996000"/>
            <a:ext cx="6928699" cy="38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Companies Using Neo4j</a:t>
            </a:r>
            <a:endParaRPr sz="3000"/>
          </a:p>
        </p:txBody>
      </p:sp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138" y="1235700"/>
            <a:ext cx="5841733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Cisco</a:t>
            </a:r>
            <a:endParaRPr sz="3000"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150" y="1375925"/>
            <a:ext cx="7688701" cy="260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Start Building Graphs</a:t>
            </a:r>
            <a:endParaRPr sz="3000"/>
          </a:p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3">
            <a:alphaModFix/>
          </a:blip>
          <a:srcRect b="0" l="0" r="0" t="4552"/>
          <a:stretch/>
        </p:blipFill>
        <p:spPr>
          <a:xfrm>
            <a:off x="424650" y="1370700"/>
            <a:ext cx="4038825" cy="3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975" y="1199625"/>
            <a:ext cx="4119734" cy="375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42"/>
          <p:cNvCxnSpPr/>
          <p:nvPr/>
        </p:nvCxnSpPr>
        <p:spPr>
          <a:xfrm>
            <a:off x="4280275" y="2813550"/>
            <a:ext cx="613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750" y="1409025"/>
            <a:ext cx="4965874" cy="33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254538"/>
            <a:ext cx="3472749" cy="33867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43"/>
          <p:cNvCxnSpPr/>
          <p:nvPr/>
        </p:nvCxnSpPr>
        <p:spPr>
          <a:xfrm>
            <a:off x="3621550" y="2813550"/>
            <a:ext cx="613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a Graphing Database?</a:t>
            </a:r>
            <a:endParaRPr sz="3000"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888" y="1388650"/>
            <a:ext cx="4494225" cy="37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Incrementally</a:t>
            </a:r>
            <a:endParaRPr sz="3000"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0350"/>
            <a:ext cx="4545850" cy="3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625" y="1577200"/>
            <a:ext cx="3906500" cy="286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44"/>
          <p:cNvCxnSpPr/>
          <p:nvPr/>
        </p:nvCxnSpPr>
        <p:spPr>
          <a:xfrm>
            <a:off x="4280275" y="2813550"/>
            <a:ext cx="613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New in Neo4j 2.0</a:t>
            </a:r>
            <a:endParaRPr sz="3000"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00" y="1181600"/>
            <a:ext cx="5175983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805650" y="1995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Exploring the web console</a:t>
            </a:r>
            <a:endParaRPr sz="4600"/>
          </a:p>
        </p:txBody>
      </p:sp>
      <p:sp>
        <p:nvSpPr>
          <p:cNvPr id="265" name="Google Shape;265;p46">
            <a:hlinkClick r:id="rId3"/>
          </p:cNvPr>
          <p:cNvSpPr txBox="1"/>
          <p:nvPr/>
        </p:nvSpPr>
        <p:spPr>
          <a:xfrm>
            <a:off x="1709350" y="2903250"/>
            <a:ext cx="55008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https://neo4j.com/sandbox-v2/#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0" t="12876"/>
          <a:stretch/>
        </p:blipFill>
        <p:spPr>
          <a:xfrm>
            <a:off x="649275" y="686800"/>
            <a:ext cx="7845447" cy="432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47"/>
          <p:cNvCxnSpPr/>
          <p:nvPr/>
        </p:nvCxnSpPr>
        <p:spPr>
          <a:xfrm flipH="1" rot="10800000">
            <a:off x="3156225" y="3625200"/>
            <a:ext cx="991800" cy="48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48"/>
          <p:cNvCxnSpPr/>
          <p:nvPr/>
        </p:nvCxnSpPr>
        <p:spPr>
          <a:xfrm flipH="1" rot="10800000">
            <a:off x="3156225" y="3625200"/>
            <a:ext cx="991800" cy="48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7" name="Google Shape;277;p48"/>
          <p:cNvPicPr preferRelativeResize="0"/>
          <p:nvPr/>
        </p:nvPicPr>
        <p:blipFill rotWithShape="1">
          <a:blip r:embed="rId3">
            <a:alphaModFix/>
          </a:blip>
          <a:srcRect b="0" l="0" r="0" t="17170"/>
          <a:stretch/>
        </p:blipFill>
        <p:spPr>
          <a:xfrm>
            <a:off x="560000" y="725475"/>
            <a:ext cx="8091047" cy="4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9"/>
          <p:cNvPicPr preferRelativeResize="0"/>
          <p:nvPr/>
        </p:nvPicPr>
        <p:blipFill rotWithShape="1">
          <a:blip r:embed="rId3">
            <a:alphaModFix/>
          </a:blip>
          <a:srcRect b="1763" l="0" r="0" t="13050"/>
          <a:stretch/>
        </p:blipFill>
        <p:spPr>
          <a:xfrm>
            <a:off x="665525" y="623800"/>
            <a:ext cx="8089800" cy="435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49"/>
          <p:cNvCxnSpPr/>
          <p:nvPr/>
        </p:nvCxnSpPr>
        <p:spPr>
          <a:xfrm rot="10800000">
            <a:off x="6041825" y="2687275"/>
            <a:ext cx="414900" cy="45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0"/>
          <p:cNvPicPr preferRelativeResize="0"/>
          <p:nvPr/>
        </p:nvPicPr>
        <p:blipFill rotWithShape="1">
          <a:blip r:embed="rId3">
            <a:alphaModFix/>
          </a:blip>
          <a:srcRect b="0" l="0" r="0" t="12311"/>
          <a:stretch/>
        </p:blipFill>
        <p:spPr>
          <a:xfrm>
            <a:off x="505175" y="585275"/>
            <a:ext cx="8133650" cy="4510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50"/>
          <p:cNvCxnSpPr/>
          <p:nvPr/>
        </p:nvCxnSpPr>
        <p:spPr>
          <a:xfrm rot="10800000">
            <a:off x="4572000" y="2528300"/>
            <a:ext cx="414900" cy="45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1"/>
          <p:cNvPicPr preferRelativeResize="0"/>
          <p:nvPr/>
        </p:nvPicPr>
        <p:blipFill rotWithShape="1">
          <a:blip r:embed="rId3">
            <a:alphaModFix/>
          </a:blip>
          <a:srcRect b="0" l="0" r="0" t="11762"/>
          <a:stretch/>
        </p:blipFill>
        <p:spPr>
          <a:xfrm>
            <a:off x="482000" y="289500"/>
            <a:ext cx="8180000" cy="4564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51"/>
          <p:cNvCxnSpPr/>
          <p:nvPr/>
        </p:nvCxnSpPr>
        <p:spPr>
          <a:xfrm rot="10800000">
            <a:off x="6177175" y="2725050"/>
            <a:ext cx="414900" cy="45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2"/>
          <p:cNvPicPr preferRelativeResize="0"/>
          <p:nvPr/>
        </p:nvPicPr>
        <p:blipFill rotWithShape="1">
          <a:blip r:embed="rId3">
            <a:alphaModFix/>
          </a:blip>
          <a:srcRect b="0" l="0" r="0" t="11762"/>
          <a:stretch/>
        </p:blipFill>
        <p:spPr>
          <a:xfrm>
            <a:off x="615450" y="430900"/>
            <a:ext cx="8035723" cy="448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52"/>
          <p:cNvCxnSpPr/>
          <p:nvPr/>
        </p:nvCxnSpPr>
        <p:spPr>
          <a:xfrm rot="10800000">
            <a:off x="5762350" y="3121825"/>
            <a:ext cx="414900" cy="45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3"/>
          <p:cNvPicPr preferRelativeResize="0"/>
          <p:nvPr/>
        </p:nvPicPr>
        <p:blipFill rotWithShape="1">
          <a:blip r:embed="rId3">
            <a:alphaModFix/>
          </a:blip>
          <a:srcRect b="0" l="0" r="0" t="12303"/>
          <a:stretch/>
        </p:blipFill>
        <p:spPr>
          <a:xfrm>
            <a:off x="454800" y="432850"/>
            <a:ext cx="8234405" cy="4566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53"/>
          <p:cNvCxnSpPr/>
          <p:nvPr/>
        </p:nvCxnSpPr>
        <p:spPr>
          <a:xfrm rot="10800000">
            <a:off x="8395550" y="1913450"/>
            <a:ext cx="414900" cy="45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a Graphing Database?</a:t>
            </a:r>
            <a:endParaRPr sz="3000"/>
          </a:p>
        </p:txBody>
      </p:sp>
      <p:sp>
        <p:nvSpPr>
          <p:cNvPr id="144" name="Google Shape;144;p27"/>
          <p:cNvSpPr txBox="1"/>
          <p:nvPr/>
        </p:nvSpPr>
        <p:spPr>
          <a:xfrm>
            <a:off x="1858900" y="2886725"/>
            <a:ext cx="1267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Node A</a:t>
            </a:r>
            <a:endParaRPr sz="2400"/>
          </a:p>
        </p:txBody>
      </p:sp>
      <p:sp>
        <p:nvSpPr>
          <p:cNvPr id="145" name="Google Shape;145;p27"/>
          <p:cNvSpPr txBox="1"/>
          <p:nvPr/>
        </p:nvSpPr>
        <p:spPr>
          <a:xfrm>
            <a:off x="5576600" y="2886725"/>
            <a:ext cx="1712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Node B</a:t>
            </a:r>
            <a:endParaRPr sz="2400"/>
          </a:p>
        </p:txBody>
      </p:sp>
      <p:cxnSp>
        <p:nvCxnSpPr>
          <p:cNvPr id="146" name="Google Shape;146;p27"/>
          <p:cNvCxnSpPr/>
          <p:nvPr/>
        </p:nvCxnSpPr>
        <p:spPr>
          <a:xfrm>
            <a:off x="3685175" y="3154325"/>
            <a:ext cx="121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7"/>
          <p:cNvSpPr txBox="1"/>
          <p:nvPr/>
        </p:nvSpPr>
        <p:spPr>
          <a:xfrm>
            <a:off x="3758638" y="2571750"/>
            <a:ext cx="875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4"/>
          <p:cNvPicPr preferRelativeResize="0"/>
          <p:nvPr/>
        </p:nvPicPr>
        <p:blipFill rotWithShape="1">
          <a:blip r:embed="rId3">
            <a:alphaModFix/>
          </a:blip>
          <a:srcRect b="0" l="0" r="0" t="12823"/>
          <a:stretch/>
        </p:blipFill>
        <p:spPr>
          <a:xfrm>
            <a:off x="505175" y="456000"/>
            <a:ext cx="8133650" cy="448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54"/>
          <p:cNvCxnSpPr/>
          <p:nvPr/>
        </p:nvCxnSpPr>
        <p:spPr>
          <a:xfrm rot="10800000">
            <a:off x="7006800" y="2472550"/>
            <a:ext cx="414900" cy="45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5"/>
          <p:cNvPicPr preferRelativeResize="0"/>
          <p:nvPr/>
        </p:nvPicPr>
        <p:blipFill rotWithShape="1">
          <a:blip r:embed="rId3">
            <a:alphaModFix/>
          </a:blip>
          <a:srcRect b="0" l="0" r="0" t="12823"/>
          <a:stretch/>
        </p:blipFill>
        <p:spPr>
          <a:xfrm>
            <a:off x="581375" y="329750"/>
            <a:ext cx="8133650" cy="448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55"/>
          <p:cNvCxnSpPr/>
          <p:nvPr/>
        </p:nvCxnSpPr>
        <p:spPr>
          <a:xfrm rot="10800000">
            <a:off x="8503750" y="614875"/>
            <a:ext cx="414900" cy="45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 rotWithShape="1">
          <a:blip r:embed="rId3">
            <a:alphaModFix/>
          </a:blip>
          <a:srcRect b="0" l="0" r="0" t="11956"/>
          <a:stretch/>
        </p:blipFill>
        <p:spPr>
          <a:xfrm>
            <a:off x="505175" y="307437"/>
            <a:ext cx="8133650" cy="452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Cypher</a:t>
            </a:r>
            <a:r>
              <a:rPr lang="en" sz="3000"/>
              <a:t> is Neo4j’s Graph Query Language</a:t>
            </a:r>
            <a:endParaRPr sz="3000"/>
          </a:p>
        </p:txBody>
      </p:sp>
      <p:sp>
        <p:nvSpPr>
          <p:cNvPr id="330" name="Google Shape;330;p57">
            <a:hlinkClick r:id="rId3"/>
          </p:cNvPr>
          <p:cNvSpPr txBox="1"/>
          <p:nvPr/>
        </p:nvSpPr>
        <p:spPr>
          <a:xfrm>
            <a:off x="1096125" y="1043800"/>
            <a:ext cx="55008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475" y="1503088"/>
            <a:ext cx="5817351" cy="21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Two Nodes, One Relationship</a:t>
            </a:r>
            <a:endParaRPr sz="3000"/>
          </a:p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200" y="1506225"/>
            <a:ext cx="4953600" cy="2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Two Nodes, One Relationship</a:t>
            </a:r>
            <a:endParaRPr sz="3000"/>
          </a:p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1391100"/>
            <a:ext cx="30861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975" y="2994300"/>
            <a:ext cx="42100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0"/>
          <p:cNvPicPr preferRelativeResize="0"/>
          <p:nvPr/>
        </p:nvPicPr>
        <p:blipFill rotWithShape="1">
          <a:blip r:embed="rId3">
            <a:alphaModFix/>
          </a:blip>
          <a:srcRect b="79114" l="28335" r="0" t="12119"/>
          <a:stretch/>
        </p:blipFill>
        <p:spPr>
          <a:xfrm>
            <a:off x="487700" y="2052475"/>
            <a:ext cx="8268690" cy="6396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60"/>
          <p:cNvCxnSpPr/>
          <p:nvPr/>
        </p:nvCxnSpPr>
        <p:spPr>
          <a:xfrm rot="10800000">
            <a:off x="8432200" y="2435225"/>
            <a:ext cx="479400" cy="52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1"/>
          <p:cNvPicPr preferRelativeResize="0"/>
          <p:nvPr/>
        </p:nvPicPr>
        <p:blipFill rotWithShape="1">
          <a:blip r:embed="rId3">
            <a:alphaModFix/>
          </a:blip>
          <a:srcRect b="20984" l="28570" r="1318" t="22145"/>
          <a:stretch/>
        </p:blipFill>
        <p:spPr>
          <a:xfrm>
            <a:off x="841663" y="698951"/>
            <a:ext cx="7613078" cy="390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Two Nodes, One Relationship</a:t>
            </a:r>
            <a:endParaRPr sz="3000"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875" y="1607613"/>
            <a:ext cx="5149950" cy="25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3"/>
          <p:cNvPicPr preferRelativeResize="0"/>
          <p:nvPr/>
        </p:nvPicPr>
        <p:blipFill rotWithShape="1">
          <a:blip r:embed="rId3">
            <a:alphaModFix/>
          </a:blip>
          <a:srcRect b="79114" l="8088" r="0" t="12119"/>
          <a:stretch/>
        </p:blipFill>
        <p:spPr>
          <a:xfrm>
            <a:off x="379776" y="2407150"/>
            <a:ext cx="8449649" cy="535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63"/>
          <p:cNvCxnSpPr/>
          <p:nvPr/>
        </p:nvCxnSpPr>
        <p:spPr>
          <a:xfrm rot="10800000">
            <a:off x="8547100" y="2789475"/>
            <a:ext cx="414900" cy="45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a Graphing Database?</a:t>
            </a:r>
            <a:endParaRPr sz="3000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50" y="1243875"/>
            <a:ext cx="5126096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4"/>
          <p:cNvPicPr preferRelativeResize="0"/>
          <p:nvPr/>
        </p:nvPicPr>
        <p:blipFill rotWithShape="1">
          <a:blip r:embed="rId3">
            <a:alphaModFix/>
          </a:blip>
          <a:srcRect b="21941" l="8593" r="1801" t="22623"/>
          <a:stretch/>
        </p:blipFill>
        <p:spPr>
          <a:xfrm>
            <a:off x="390850" y="982613"/>
            <a:ext cx="8513349" cy="33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6950"/>
            <a:ext cx="8839201" cy="665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65"/>
          <p:cNvCxnSpPr/>
          <p:nvPr/>
        </p:nvCxnSpPr>
        <p:spPr>
          <a:xfrm rot="10800000">
            <a:off x="8729100" y="2719375"/>
            <a:ext cx="414900" cy="45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6"/>
          <p:cNvPicPr preferRelativeResize="0"/>
          <p:nvPr/>
        </p:nvPicPr>
        <p:blipFill rotWithShape="1">
          <a:blip r:embed="rId3">
            <a:alphaModFix/>
          </a:blip>
          <a:srcRect b="17884" l="29146" r="1949" t="22620"/>
          <a:stretch/>
        </p:blipFill>
        <p:spPr>
          <a:xfrm>
            <a:off x="776750" y="700525"/>
            <a:ext cx="7517572" cy="410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Two Nodes, One Relationship</a:t>
            </a:r>
            <a:endParaRPr sz="3000"/>
          </a:p>
        </p:txBody>
      </p:sp>
      <p:pic>
        <p:nvPicPr>
          <p:cNvPr id="389" name="Google Shape;3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298" y="1365650"/>
            <a:ext cx="5445926" cy="2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Two Nodes, One Relationship</a:t>
            </a:r>
            <a:endParaRPr sz="3000"/>
          </a:p>
        </p:txBody>
      </p:sp>
      <p:pic>
        <p:nvPicPr>
          <p:cNvPr id="395" name="Google Shape;3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088" y="1235700"/>
            <a:ext cx="4653821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9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Two Nodes, One Relationship</a:t>
            </a:r>
            <a:endParaRPr sz="3000"/>
          </a:p>
        </p:txBody>
      </p:sp>
      <p:pic>
        <p:nvPicPr>
          <p:cNvPr id="401" name="Google Shape;4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625" y="1355625"/>
            <a:ext cx="5024348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Two Nodes, One Relationship</a:t>
            </a:r>
            <a:endParaRPr sz="3000"/>
          </a:p>
        </p:txBody>
      </p:sp>
      <p:pic>
        <p:nvPicPr>
          <p:cNvPr id="407" name="Google Shape;4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213" y="1852900"/>
            <a:ext cx="4069575" cy="24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1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Two Nodes, One Relationship</a:t>
            </a:r>
            <a:endParaRPr sz="3000"/>
          </a:p>
        </p:txBody>
      </p:sp>
      <p:pic>
        <p:nvPicPr>
          <p:cNvPr id="413" name="Google Shape;4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550" y="1480825"/>
            <a:ext cx="4801275" cy="34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Two Nodes, One Relationship</a:t>
            </a:r>
            <a:endParaRPr sz="3000"/>
          </a:p>
        </p:txBody>
      </p:sp>
      <p:pic>
        <p:nvPicPr>
          <p:cNvPr id="419" name="Google Shape;41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150" y="1495550"/>
            <a:ext cx="5646500" cy="31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3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Paths</a:t>
            </a:r>
            <a:endParaRPr sz="3000"/>
          </a:p>
        </p:txBody>
      </p:sp>
      <p:pic>
        <p:nvPicPr>
          <p:cNvPr id="425" name="Google Shape;4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50" y="1772900"/>
            <a:ext cx="7286224" cy="23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729450" y="548100"/>
            <a:ext cx="796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Type of Mac &amp; Cheese Eaten by Canadians</a:t>
            </a:r>
            <a:endParaRPr sz="3000"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50" y="1420125"/>
            <a:ext cx="8125900" cy="33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7989725" y="4514750"/>
            <a:ext cx="883800" cy="5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49" y="630275"/>
            <a:ext cx="5818674" cy="436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Paths</a:t>
            </a:r>
            <a:endParaRPr sz="3000"/>
          </a:p>
        </p:txBody>
      </p:sp>
      <p:pic>
        <p:nvPicPr>
          <p:cNvPr id="436" name="Google Shape;43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613" y="1349400"/>
            <a:ext cx="6246775" cy="31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724" y="617200"/>
            <a:ext cx="5654828" cy="43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All-Nodes Query</a:t>
            </a:r>
            <a:endParaRPr sz="3000"/>
          </a:p>
        </p:txBody>
      </p:sp>
      <p:pic>
        <p:nvPicPr>
          <p:cNvPr id="447" name="Google Shape;4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575" y="1722925"/>
            <a:ext cx="4638850" cy="20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Find a Specific Node (Within all nodes)</a:t>
            </a:r>
            <a:endParaRPr sz="3000"/>
          </a:p>
        </p:txBody>
      </p:sp>
      <p:pic>
        <p:nvPicPr>
          <p:cNvPr id="453" name="Google Shape;4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13" y="1430575"/>
            <a:ext cx="7805976" cy="32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50" y="573200"/>
            <a:ext cx="7734775" cy="4417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9"/>
          <p:cNvSpPr/>
          <p:nvPr/>
        </p:nvSpPr>
        <p:spPr>
          <a:xfrm>
            <a:off x="8153275" y="4580125"/>
            <a:ext cx="288600" cy="4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0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Find a Specific Node (with a label)</a:t>
            </a:r>
            <a:endParaRPr sz="3000"/>
          </a:p>
        </p:txBody>
      </p:sp>
      <p:pic>
        <p:nvPicPr>
          <p:cNvPr id="465" name="Google Shape;46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663" y="1560525"/>
            <a:ext cx="5704674" cy="30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550" y="539125"/>
            <a:ext cx="7479149" cy="45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1"/>
          <p:cNvSpPr/>
          <p:nvPr/>
        </p:nvSpPr>
        <p:spPr>
          <a:xfrm>
            <a:off x="8025100" y="4580125"/>
            <a:ext cx="288600" cy="4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Working with labeled n</a:t>
            </a:r>
            <a:r>
              <a:rPr lang="en" sz="3000"/>
              <a:t>odes</a:t>
            </a:r>
            <a:endParaRPr sz="3000"/>
          </a:p>
        </p:txBody>
      </p:sp>
      <p:pic>
        <p:nvPicPr>
          <p:cNvPr id="477" name="Google Shape;47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75" y="1560525"/>
            <a:ext cx="7440050" cy="15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20225"/>
            <a:ext cx="8839201" cy="143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50" y="599688"/>
            <a:ext cx="7265300" cy="409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83"/>
          <p:cNvSpPr/>
          <p:nvPr/>
        </p:nvSpPr>
        <p:spPr>
          <a:xfrm>
            <a:off x="7666000" y="4347750"/>
            <a:ext cx="777600" cy="58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5" name="Google Shape;485;p83"/>
          <p:cNvSpPr/>
          <p:nvPr/>
        </p:nvSpPr>
        <p:spPr>
          <a:xfrm>
            <a:off x="7427050" y="4532625"/>
            <a:ext cx="777600" cy="58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6" name="Google Shape;486;p83"/>
          <p:cNvSpPr/>
          <p:nvPr/>
        </p:nvSpPr>
        <p:spPr>
          <a:xfrm>
            <a:off x="7595675" y="4473892"/>
            <a:ext cx="777600" cy="58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7" name="Google Shape;487;p83"/>
          <p:cNvSpPr/>
          <p:nvPr/>
        </p:nvSpPr>
        <p:spPr>
          <a:xfrm>
            <a:off x="423125" y="1053142"/>
            <a:ext cx="777600" cy="58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729450" y="548100"/>
            <a:ext cx="796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Type of Mac &amp; Cheese Eaten by Canadians</a:t>
            </a:r>
            <a:endParaRPr sz="3000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50" y="1420125"/>
            <a:ext cx="8125900" cy="33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/>
          <p:nvPr/>
        </p:nvSpPr>
        <p:spPr>
          <a:xfrm>
            <a:off x="7989725" y="4514750"/>
            <a:ext cx="883800" cy="5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30"/>
          <p:cNvCxnSpPr>
            <a:stCxn id="165" idx="1"/>
            <a:endCxn id="167" idx="0"/>
          </p:cNvCxnSpPr>
          <p:nvPr/>
        </p:nvCxnSpPr>
        <p:spPr>
          <a:xfrm>
            <a:off x="729450" y="815700"/>
            <a:ext cx="7702200" cy="3699000"/>
          </a:xfrm>
          <a:prstGeom prst="straightConnector1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30"/>
          <p:cNvCxnSpPr>
            <a:endCxn id="165" idx="3"/>
          </p:cNvCxnSpPr>
          <p:nvPr/>
        </p:nvCxnSpPr>
        <p:spPr>
          <a:xfrm flipH="1" rot="10800000">
            <a:off x="834150" y="815700"/>
            <a:ext cx="7858800" cy="3894300"/>
          </a:xfrm>
          <a:prstGeom prst="straightConnector1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4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Create label-specific index</a:t>
            </a:r>
            <a:endParaRPr sz="3000"/>
          </a:p>
        </p:txBody>
      </p:sp>
      <p:pic>
        <p:nvPicPr>
          <p:cNvPr id="493" name="Google Shape;4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475" y="1414375"/>
            <a:ext cx="6497051" cy="32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5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</a:t>
            </a:r>
            <a:r>
              <a:rPr lang="en" sz="3000"/>
              <a:t>abels on pattern “anchors”</a:t>
            </a:r>
            <a:endParaRPr sz="3000"/>
          </a:p>
        </p:txBody>
      </p:sp>
      <p:pic>
        <p:nvPicPr>
          <p:cNvPr id="499" name="Google Shape;49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75" y="1625500"/>
            <a:ext cx="7919651" cy="25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50" y="599688"/>
            <a:ext cx="7265300" cy="409652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6"/>
          <p:cNvSpPr/>
          <p:nvPr/>
        </p:nvSpPr>
        <p:spPr>
          <a:xfrm>
            <a:off x="7666000" y="4347750"/>
            <a:ext cx="777600" cy="58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06" name="Google Shape;506;p86"/>
          <p:cNvSpPr/>
          <p:nvPr/>
        </p:nvSpPr>
        <p:spPr>
          <a:xfrm>
            <a:off x="7427050" y="4532625"/>
            <a:ext cx="777600" cy="58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07" name="Google Shape;50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75" y="616050"/>
            <a:ext cx="7532475" cy="432064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6"/>
          <p:cNvSpPr/>
          <p:nvPr/>
        </p:nvSpPr>
        <p:spPr>
          <a:xfrm>
            <a:off x="7758100" y="4532617"/>
            <a:ext cx="777600" cy="58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7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CREATE NODE</a:t>
            </a:r>
            <a:endParaRPr sz="3000"/>
          </a:p>
        </p:txBody>
      </p:sp>
      <p:sp>
        <p:nvSpPr>
          <p:cNvPr id="514" name="Google Shape;514;p87">
            <a:hlinkClick r:id="rId3"/>
          </p:cNvPr>
          <p:cNvSpPr txBox="1"/>
          <p:nvPr/>
        </p:nvSpPr>
        <p:spPr>
          <a:xfrm>
            <a:off x="1096125" y="1043800"/>
            <a:ext cx="55008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87"/>
          <p:cNvSpPr txBox="1"/>
          <p:nvPr/>
        </p:nvSpPr>
        <p:spPr>
          <a:xfrm>
            <a:off x="900325" y="1484625"/>
            <a:ext cx="66666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(A:Person {name:'AAAA', born:1990})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(B:Person {name:'BBBB', born:1991})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(A)-[:FRIEND_WITH]-&gt;(B);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MATCH (B:Person)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WHERE B.name = 'BBBB'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(C:Person {name:'CCCC', born:1992})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(C)-[f:FRIEND_WITH] -&gt; (B)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RETURN C, f, B;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8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DELETE</a:t>
            </a:r>
            <a:r>
              <a:rPr lang="en" sz="3000"/>
              <a:t> NODE</a:t>
            </a:r>
            <a:endParaRPr sz="3000"/>
          </a:p>
        </p:txBody>
      </p:sp>
      <p:sp>
        <p:nvSpPr>
          <p:cNvPr id="521" name="Google Shape;521;p88">
            <a:hlinkClick r:id="rId3"/>
          </p:cNvPr>
          <p:cNvSpPr txBox="1"/>
          <p:nvPr/>
        </p:nvSpPr>
        <p:spPr>
          <a:xfrm>
            <a:off x="1096125" y="1043800"/>
            <a:ext cx="55008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88"/>
          <p:cNvSpPr txBox="1"/>
          <p:nvPr/>
        </p:nvSpPr>
        <p:spPr>
          <a:xfrm>
            <a:off x="900325" y="1484625"/>
            <a:ext cx="66666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MATCH (n)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DETACH DELETE n;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Neo4j History</a:t>
            </a:r>
            <a:endParaRPr sz="3000"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400" y="1497538"/>
            <a:ext cx="5420575" cy="24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Neo4j History</a:t>
            </a:r>
            <a:endParaRPr sz="3000"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325" y="1419225"/>
            <a:ext cx="5348425" cy="18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729450" y="54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Current State of Neo4j</a:t>
            </a:r>
            <a:endParaRPr sz="3000"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450" y="1289825"/>
            <a:ext cx="5820150" cy="28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